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98" r:id="rId3"/>
    <p:sldId id="340" r:id="rId4"/>
    <p:sldId id="307" r:id="rId5"/>
    <p:sldId id="356" r:id="rId6"/>
    <p:sldId id="357" r:id="rId7"/>
    <p:sldId id="358" r:id="rId8"/>
    <p:sldId id="360" r:id="rId9"/>
    <p:sldId id="362" r:id="rId10"/>
    <p:sldId id="361" r:id="rId11"/>
    <p:sldId id="363" r:id="rId12"/>
    <p:sldId id="364" r:id="rId13"/>
    <p:sldId id="365" r:id="rId14"/>
    <p:sldId id="366" r:id="rId15"/>
    <p:sldId id="367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0" autoAdjust="0"/>
    <p:restoredTop sz="92780" autoAdjust="0"/>
  </p:normalViewPr>
  <p:slideViewPr>
    <p:cSldViewPr snapToGrid="0" snapToObjects="1">
      <p:cViewPr>
        <p:scale>
          <a:sx n="80" d="100"/>
          <a:sy n="80" d="100"/>
        </p:scale>
        <p:origin x="-1344" y="-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96814-82A8-7742-8F60-62EFEDE880E0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40834-9166-9543-B928-7DF349A07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6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FLAIR – pulse sequence that nulls fluids</a:t>
            </a:r>
            <a:r>
              <a:rPr lang="en-US" baseline="0" dirty="0" smtClean="0"/>
              <a:t> (such as </a:t>
            </a:r>
            <a:r>
              <a:rPr lang="en-US" baseline="0" dirty="0" err="1" smtClean="0"/>
              <a:t>csf</a:t>
            </a:r>
            <a:r>
              <a:rPr lang="en-US" baseline="0" dirty="0" smtClean="0"/>
              <a:t>) – good for viewing periventricular lesions </a:t>
            </a:r>
          </a:p>
          <a:p>
            <a:r>
              <a:rPr lang="en-US" baseline="0" dirty="0" smtClean="0"/>
              <a:t>T2 –w – fat shows darker, water shows lighter</a:t>
            </a:r>
          </a:p>
          <a:p>
            <a:r>
              <a:rPr lang="en-US" baseline="0" dirty="0" smtClean="0"/>
              <a:t>PD – spin density (or proton density) </a:t>
            </a:r>
          </a:p>
          <a:p>
            <a:r>
              <a:rPr lang="en-US" dirty="0" smtClean="0"/>
              <a:t>T1-w</a:t>
            </a:r>
            <a:r>
              <a:rPr lang="en-US" baseline="0" dirty="0" smtClean="0"/>
              <a:t> good contrast between white and dark matter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13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FLAIR – pulse sequence that nulls fluids</a:t>
            </a:r>
            <a:r>
              <a:rPr lang="en-US" baseline="0" dirty="0" smtClean="0"/>
              <a:t> (such as </a:t>
            </a:r>
            <a:r>
              <a:rPr lang="en-US" baseline="0" dirty="0" err="1" smtClean="0"/>
              <a:t>csf</a:t>
            </a:r>
            <a:r>
              <a:rPr lang="en-US" baseline="0" dirty="0" smtClean="0"/>
              <a:t>) – good for viewing periventricular lesions </a:t>
            </a:r>
          </a:p>
          <a:p>
            <a:r>
              <a:rPr lang="en-US" baseline="0" dirty="0" smtClean="0"/>
              <a:t>T2 –w – fat shows darker, water shows lighter</a:t>
            </a:r>
          </a:p>
          <a:p>
            <a:r>
              <a:rPr lang="en-US" baseline="0" dirty="0" smtClean="0"/>
              <a:t>PD – spin density (or proton density) </a:t>
            </a:r>
          </a:p>
          <a:p>
            <a:r>
              <a:rPr lang="en-US" dirty="0" smtClean="0"/>
              <a:t>T1-w</a:t>
            </a:r>
            <a:r>
              <a:rPr lang="en-US" baseline="0" dirty="0" smtClean="0"/>
              <a:t> good contrast between white and dark matter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13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3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67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2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76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1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9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7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03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15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14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565" y="2888722"/>
            <a:ext cx="6286869" cy="10805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329" y="570893"/>
            <a:ext cx="8449341" cy="1751292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Neurohacking</a:t>
            </a:r>
            <a:r>
              <a:rPr lang="en-US" b="1" dirty="0" smtClean="0"/>
              <a:t>: Basic Data Manipulations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3196" y="4351547"/>
            <a:ext cx="7537608" cy="2322235"/>
          </a:xfrm>
        </p:spPr>
        <p:txBody>
          <a:bodyPr>
            <a:normAutofit lnSpcReduction="10000"/>
          </a:bodyPr>
          <a:lstStyle/>
          <a:p>
            <a:r>
              <a:rPr lang="en-US" sz="2824" dirty="0" smtClean="0">
                <a:solidFill>
                  <a:srgbClr val="660066"/>
                </a:solidFill>
              </a:rPr>
              <a:t>John </a:t>
            </a:r>
            <a:r>
              <a:rPr lang="en-US" sz="2824" dirty="0" err="1" smtClean="0">
                <a:solidFill>
                  <a:srgbClr val="660066"/>
                </a:solidFill>
              </a:rPr>
              <a:t>Muschelli</a:t>
            </a:r>
            <a:r>
              <a:rPr lang="en-US" sz="2824" dirty="0" smtClean="0">
                <a:solidFill>
                  <a:srgbClr val="660066"/>
                </a:solidFill>
              </a:rPr>
              <a:t>, Elizabeth </a:t>
            </a:r>
            <a:r>
              <a:rPr lang="en-US" sz="2824" dirty="0" smtClean="0">
                <a:solidFill>
                  <a:srgbClr val="660066"/>
                </a:solidFill>
              </a:rPr>
              <a:t>Sweeney and </a:t>
            </a:r>
            <a:r>
              <a:rPr lang="en-US" sz="2824" dirty="0" smtClean="0">
                <a:solidFill>
                  <a:srgbClr val="660066"/>
                </a:solidFill>
              </a:rPr>
              <a:t>Ciprian </a:t>
            </a:r>
            <a:r>
              <a:rPr lang="en-US" sz="2824" dirty="0" err="1" smtClean="0">
                <a:solidFill>
                  <a:srgbClr val="660066"/>
                </a:solidFill>
              </a:rPr>
              <a:t>Crainiceanu</a:t>
            </a:r>
            <a:r>
              <a:rPr lang="en-US" sz="2824" dirty="0" smtClean="0">
                <a:solidFill>
                  <a:srgbClr val="660066"/>
                </a:solidFill>
              </a:rPr>
              <a:t> 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Biostatistics Department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The Johns Hopkins Bloomberg School of Public Health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Baltimore, MD</a:t>
            </a:r>
          </a:p>
          <a:p>
            <a:r>
              <a:rPr lang="en-US" sz="1800" dirty="0" smtClean="0">
                <a:solidFill>
                  <a:srgbClr val="61A747"/>
                </a:solidFill>
              </a:rPr>
              <a:t>http</a:t>
            </a:r>
            <a:r>
              <a:rPr lang="en-US" sz="1800" dirty="0" smtClean="0">
                <a:solidFill>
                  <a:srgbClr val="61A747"/>
                </a:solidFill>
              </a:rPr>
              <a:t>://</a:t>
            </a:r>
            <a:r>
              <a:rPr lang="en-US" sz="1800" dirty="0" err="1" smtClean="0">
                <a:solidFill>
                  <a:srgbClr val="61A747"/>
                </a:solidFill>
              </a:rPr>
              <a:t>www.smart-stats.org</a:t>
            </a:r>
            <a:r>
              <a:rPr lang="en-US" sz="1800" dirty="0" smtClean="0">
                <a:solidFill>
                  <a:srgbClr val="61A747"/>
                </a:solidFill>
              </a:rPr>
              <a:t> </a:t>
            </a:r>
          </a:p>
          <a:p>
            <a:endParaRPr lang="en-US" sz="1800" dirty="0">
              <a:solidFill>
                <a:srgbClr val="61A747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97275" y="2503360"/>
            <a:ext cx="8695339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021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#View the masked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masked.T1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T1*mask)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89134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9485"/>
            <a:ext cx="8229600" cy="284392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Basic Operations</a:t>
            </a:r>
            <a:endParaRPr lang="en-US" sz="6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follow-up T1-w image ##from the Kirby 21 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T1.follow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'/SUBJ0001-</a:t>
            </a:r>
            <a:r>
              <a:rPr lang="en-US" dirty="0" smtClean="0">
                <a:latin typeface="Courier"/>
                <a:cs typeface="Courier"/>
              </a:rPr>
              <a:t>02-</a:t>
            </a:r>
            <a:r>
              <a:rPr lang="en-US" dirty="0">
                <a:latin typeface="Courier"/>
                <a:cs typeface="Courier"/>
              </a:rPr>
              <a:t>MPRAGE.nii.gz'), 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reorient</a:t>
            </a:r>
            <a:r>
              <a:rPr lang="en-US" dirty="0">
                <a:latin typeface="Courier"/>
                <a:cs typeface="Courier"/>
              </a:rPr>
              <a:t>=FALSE)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511631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#Subtract the baseline T1-w form ##the follow-up T1-w scan. 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subtract.T1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T1.follow - T1)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820203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</a:t>
            </a:r>
            <a:r>
              <a:rPr lang="en-US" dirty="0" smtClean="0">
                <a:latin typeface="Courier"/>
                <a:cs typeface="Courier"/>
              </a:rPr>
              <a:t>subtracted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orthographic(subtract.T1)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21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pre-processed baseline ##and follow-up T1-w volumes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</a:t>
            </a:r>
          </a:p>
        </p:txBody>
      </p:sp>
    </p:spTree>
    <p:extLst>
      <p:ext uri="{BB962C8B-B14F-4D97-AF65-F5344CB8AC3E}">
        <p14:creationId xmlns:p14="http://schemas.microsoft.com/office/powerpoint/2010/main" val="2125704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528" y="1420073"/>
            <a:ext cx="8399272" cy="463734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##For this lesson we will use the ##following two R libraries: 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library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oro.nifti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library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fslr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9057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Setup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Library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863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9485"/>
            <a:ext cx="8229600" cy="284392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Masking</a:t>
            </a:r>
            <a:endParaRPr lang="en-US" sz="6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63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baseline T1-w image ##from the Kirby 21 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</a:t>
            </a:r>
            <a:r>
              <a:rPr lang="en-US" dirty="0" err="1" smtClean="0">
                <a:latin typeface="Courier"/>
                <a:cs typeface="Courier"/>
              </a:rPr>
              <a:t>mridir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smtClean="0">
                <a:latin typeface="Courier"/>
                <a:cs typeface="Courier"/>
              </a:rPr>
              <a:t>’~/</a:t>
            </a:r>
            <a:r>
              <a:rPr lang="en-US" dirty="0" err="1">
                <a:latin typeface="Courier"/>
                <a:cs typeface="Courier"/>
              </a:rPr>
              <a:t>Neurohacking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>
                <a:latin typeface="Courier"/>
                <a:cs typeface="Courier"/>
              </a:rPr>
              <a:t>Basic_Data_Manipulations</a:t>
            </a:r>
            <a:r>
              <a:rPr lang="en-US" dirty="0">
                <a:latin typeface="Courier"/>
                <a:cs typeface="Courier"/>
              </a:rPr>
              <a:t>/Kirby21'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</a:t>
            </a:r>
            <a:r>
              <a:rPr lang="en-US" dirty="0">
                <a:latin typeface="Courier"/>
                <a:cs typeface="Courier"/>
              </a:rPr>
              <a:t>T1 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'/SUBJ0001-01-MPRAGE.nii.gz'), </a:t>
            </a: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  reorient=FALSE)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08929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T1-image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orthographic(T1)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 descr="orthoT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43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mask from the Kirby 21 ##data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&gt;mask </a:t>
            </a:r>
            <a:r>
              <a:rPr lang="en-US" dirty="0">
                <a:latin typeface="Courier"/>
                <a:cs typeface="Courier"/>
              </a:rPr>
              <a:t>&lt;</a:t>
            </a:r>
            <a:r>
              <a:rPr lang="en-US" dirty="0" smtClean="0">
                <a:latin typeface="Courier"/>
                <a:cs typeface="Courier"/>
              </a:rPr>
              <a:t>-</a:t>
            </a:r>
            <a:r>
              <a:rPr lang="en-US" dirty="0" err="1" smtClean="0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'/SUBJ0001_mask.nii.gz')</a:t>
            </a:r>
            <a:r>
              <a:rPr lang="en-US" dirty="0" smtClean="0">
                <a:latin typeface="Courier"/>
                <a:cs typeface="Courier"/>
              </a:rPr>
              <a:t>, reorient</a:t>
            </a:r>
            <a:r>
              <a:rPr lang="en-US" dirty="0">
                <a:latin typeface="Courier"/>
                <a:cs typeface="Courier"/>
              </a:rPr>
              <a:t>=FALSE) 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1791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</a:t>
            </a:r>
            <a:r>
              <a:rPr lang="en-US" dirty="0" smtClean="0">
                <a:latin typeface="Courier"/>
                <a:cs typeface="Courier"/>
              </a:rPr>
              <a:t>mask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</a:t>
            </a:r>
            <a:r>
              <a:rPr lang="en-US" dirty="0" smtClean="0">
                <a:latin typeface="Courier"/>
                <a:cs typeface="Courier"/>
              </a:rPr>
              <a:t>(mask)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24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#Mask the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masked.T1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T1*mask)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97766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masked image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</a:t>
            </a:r>
            <a:r>
              <a:rPr lang="en-US" dirty="0" smtClean="0">
                <a:latin typeface="Courier"/>
                <a:cs typeface="Courier"/>
              </a:rPr>
              <a:t>(masked.T1)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47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10144</TotalTime>
  <Words>452</Words>
  <Application>Microsoft Macintosh PowerPoint</Application>
  <PresentationFormat>On-screen Show (4:3)</PresentationFormat>
  <Paragraphs>83</Paragraphs>
  <Slides>15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Neurohacking: Basic Data Manipulations</vt:lpstr>
      <vt:lpstr>Library Requirements</vt:lpstr>
      <vt:lpstr>Masking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Operations</vt:lpstr>
      <vt:lpstr>PowerPoint Presentation</vt:lpstr>
      <vt:lpstr>PowerPoint Presentation</vt:lpstr>
      <vt:lpstr>PowerPoint Presentation</vt:lpstr>
      <vt:lpstr>PowerPoint Presentation</vt:lpstr>
    </vt:vector>
  </TitlesOfParts>
  <Company>Perelman School of Medicine at the University of Pennsylvania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MIPAV + R</dc:title>
  <dc:creator>Change User Name in Preferences</dc:creator>
  <cp:lastModifiedBy>Elizabeth Sweeney</cp:lastModifiedBy>
  <cp:revision>137</cp:revision>
  <cp:lastPrinted>2013-06-05T16:01:55Z</cp:lastPrinted>
  <dcterms:created xsi:type="dcterms:W3CDTF">2013-06-03T18:04:09Z</dcterms:created>
  <dcterms:modified xsi:type="dcterms:W3CDTF">2015-01-25T21:11:21Z</dcterms:modified>
</cp:coreProperties>
</file>

<file path=docProps/thumbnail.jpeg>
</file>